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83" r:id="rId7"/>
    <p:sldId id="284" r:id="rId8"/>
    <p:sldId id="285" r:id="rId9"/>
    <p:sldId id="286" r:id="rId10"/>
    <p:sldId id="276" r:id="rId11"/>
    <p:sldId id="262" r:id="rId12"/>
    <p:sldId id="282" r:id="rId13"/>
  </p:sldIdLst>
  <p:sldSz cx="13004800" cy="9753600"/>
  <p:notesSz cx="6858000" cy="9144000"/>
  <p:defaultTextStyle>
    <a:lvl1pPr algn="ctr" defTabSz="584200">
      <a:defRPr sz="3600">
        <a:latin typeface="+mj-lt"/>
        <a:ea typeface="+mj-ea"/>
        <a:cs typeface="+mj-cs"/>
        <a:sym typeface="Avenir Roman"/>
      </a:defRPr>
    </a:lvl1pPr>
    <a:lvl2pPr algn="ctr" defTabSz="584200">
      <a:defRPr sz="3600">
        <a:latin typeface="+mj-lt"/>
        <a:ea typeface="+mj-ea"/>
        <a:cs typeface="+mj-cs"/>
        <a:sym typeface="Avenir Roman"/>
      </a:defRPr>
    </a:lvl2pPr>
    <a:lvl3pPr algn="ctr" defTabSz="584200">
      <a:defRPr sz="3600">
        <a:latin typeface="+mj-lt"/>
        <a:ea typeface="+mj-ea"/>
        <a:cs typeface="+mj-cs"/>
        <a:sym typeface="Avenir Roman"/>
      </a:defRPr>
    </a:lvl3pPr>
    <a:lvl4pPr algn="ctr" defTabSz="584200">
      <a:defRPr sz="3600">
        <a:latin typeface="+mj-lt"/>
        <a:ea typeface="+mj-ea"/>
        <a:cs typeface="+mj-cs"/>
        <a:sym typeface="Avenir Roman"/>
      </a:defRPr>
    </a:lvl4pPr>
    <a:lvl5pPr algn="ctr" defTabSz="584200">
      <a:defRPr sz="3600">
        <a:latin typeface="+mj-lt"/>
        <a:ea typeface="+mj-ea"/>
        <a:cs typeface="+mj-cs"/>
        <a:sym typeface="Avenir Roman"/>
      </a:defRPr>
    </a:lvl5pPr>
    <a:lvl6pPr algn="ctr" defTabSz="584200">
      <a:defRPr sz="3600">
        <a:latin typeface="+mj-lt"/>
        <a:ea typeface="+mj-ea"/>
        <a:cs typeface="+mj-cs"/>
        <a:sym typeface="Avenir Roman"/>
      </a:defRPr>
    </a:lvl6pPr>
    <a:lvl7pPr algn="ctr" defTabSz="584200">
      <a:defRPr sz="3600">
        <a:latin typeface="+mj-lt"/>
        <a:ea typeface="+mj-ea"/>
        <a:cs typeface="+mj-cs"/>
        <a:sym typeface="Avenir Roman"/>
      </a:defRPr>
    </a:lvl7pPr>
    <a:lvl8pPr algn="ctr" defTabSz="584200">
      <a:defRPr sz="3600">
        <a:latin typeface="+mj-lt"/>
        <a:ea typeface="+mj-ea"/>
        <a:cs typeface="+mj-cs"/>
        <a:sym typeface="Avenir Roman"/>
      </a:defRPr>
    </a:lvl8pPr>
    <a:lvl9pPr algn="ctr" defTabSz="584200">
      <a:defRPr sz="3600">
        <a:latin typeface="+mj-lt"/>
        <a:ea typeface="+mj-ea"/>
        <a:cs typeface="+mj-cs"/>
        <a:sym typeface="Avenir Roman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335"/>
    <p:restoredTop sz="50000"/>
  </p:normalViewPr>
  <p:slideViewPr>
    <p:cSldViewPr snapToGrid="0" snapToObjects="1">
      <p:cViewPr varScale="1">
        <p:scale>
          <a:sx n="58" d="100"/>
          <a:sy n="58" d="100"/>
        </p:scale>
        <p:origin x="-1184" y="-12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029486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0"/>
            <a:ext cx="10464800" cy="49403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4724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1841500"/>
            <a:ext cx="10464800" cy="62992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56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0"/>
            <a:ext cx="5334000" cy="4622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991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xfrm>
            <a:off x="952500" y="28953"/>
            <a:ext cx="11099800" cy="299009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 spd="med"/>
  <p:txStyles>
    <p:titleStyle>
      <a:lvl1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1pPr>
      <a:lvl2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2pPr>
      <a:lvl3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3pPr>
      <a:lvl4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4pPr>
      <a:lvl5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5pPr>
      <a:lvl6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6pPr>
      <a:lvl7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7pPr>
      <a:lvl8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8pPr>
      <a:lvl9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Relationship Id="rId3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Relationship Id="rId3" Type="http://schemas.openxmlformats.org/officeDocument/2006/relationships/hyperlink" Target="http://www.pakmailolemiss.com/mailbox-rental.php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DE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811276" y="675545"/>
            <a:ext cx="11382248" cy="483625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xfrm>
            <a:off x="991358" y="933428"/>
            <a:ext cx="11022083" cy="4320493"/>
          </a:xfrm>
          <a:prstGeom prst="rect">
            <a:avLst/>
          </a:prstGeom>
          <a:solidFill>
            <a:srgbClr val="002452"/>
          </a:solidFill>
        </p:spPr>
        <p:txBody>
          <a:bodyPr anchor="ctr"/>
          <a:lstStyle/>
          <a:p>
            <a:pPr lvl="0">
              <a:lnSpc>
                <a:spcPct val="150000"/>
              </a:lnSpc>
              <a:defRPr sz="1800"/>
            </a:pPr>
            <a:r>
              <a:rPr lang="en-US" sz="4500" b="1" i="1" dirty="0" smtClean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Introduction to Pak Mail </a:t>
            </a:r>
            <a:br>
              <a:rPr lang="en-US" sz="4500" b="1" i="1" dirty="0" smtClean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4500" b="1" i="1" dirty="0" smtClean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and Meal Plans</a:t>
            </a:r>
            <a:endParaRPr sz="4100" dirty="0">
              <a:solidFill>
                <a:srgbClr val="FFFFFF"/>
              </a:solidFill>
              <a:latin typeface="Georgia Bold"/>
              <a:ea typeface="Georgia Bold"/>
              <a:cs typeface="Georgia Bold"/>
              <a:sym typeface="Georgia Bold"/>
            </a:endParaRPr>
          </a:p>
        </p:txBody>
      </p:sp>
      <p:pic>
        <p:nvPicPr>
          <p:cNvPr id="34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90875" y="6502201"/>
            <a:ext cx="8023050" cy="19439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DE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xfrm>
            <a:off x="952500" y="241299"/>
            <a:ext cx="11099800" cy="1327521"/>
          </a:xfrm>
          <a:prstGeom prst="rect">
            <a:avLst/>
          </a:prstGeom>
          <a:solidFill>
            <a:srgbClr val="002452"/>
          </a:solidFill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>
              <a:defRPr sz="4000">
                <a:solidFill>
                  <a:srgbClr val="FFFFFF"/>
                </a:solidFill>
                <a:latin typeface="Georgia Bold"/>
                <a:ea typeface="Georgia Bold"/>
                <a:cs typeface="Georgia Bold"/>
                <a:sym typeface="Georgia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endParaRPr sz="4000" dirty="0">
              <a:solidFill>
                <a:srgbClr val="FFFFFF"/>
              </a:solidFill>
            </a:endParaRPr>
          </a:p>
        </p:txBody>
      </p:sp>
      <p:pic>
        <p:nvPicPr>
          <p:cNvPr id="67" name="image1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44712" y="7997310"/>
            <a:ext cx="6315376" cy="1327520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Shape 68"/>
          <p:cNvSpPr/>
          <p:nvPr/>
        </p:nvSpPr>
        <p:spPr>
          <a:xfrm>
            <a:off x="952498" y="4288509"/>
            <a:ext cx="11099804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1800"/>
            </a:pPr>
            <a:endParaRPr sz="1800" dirty="0">
              <a:solidFill>
                <a:srgbClr val="00245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5" name="Picture 4" descr="mappresentationsma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960" y="125599"/>
            <a:ext cx="9325032" cy="9524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58338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DE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xfrm>
            <a:off x="952500" y="241298"/>
            <a:ext cx="11099800" cy="1128753"/>
          </a:xfrm>
          <a:prstGeom prst="rect">
            <a:avLst/>
          </a:prstGeom>
          <a:solidFill>
            <a:srgbClr val="002452"/>
          </a:solidFill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>
              <a:defRPr sz="4000">
                <a:solidFill>
                  <a:srgbClr val="FFFFFF"/>
                </a:solidFill>
                <a:latin typeface="Georgia Bold"/>
                <a:ea typeface="Georgia Bold"/>
                <a:cs typeface="Georgia Bold"/>
                <a:sym typeface="Georgia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000" dirty="0" smtClean="0">
                <a:solidFill>
                  <a:srgbClr val="FFFFFF"/>
                </a:solidFill>
              </a:rPr>
              <a:t>How do I get a meal plan? </a:t>
            </a:r>
            <a:endParaRPr sz="4000" dirty="0">
              <a:solidFill>
                <a:srgbClr val="FFFFFF"/>
              </a:solidFill>
            </a:endParaRPr>
          </a:p>
        </p:txBody>
      </p:sp>
      <p:pic>
        <p:nvPicPr>
          <p:cNvPr id="59" name="image1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44712" y="8014243"/>
            <a:ext cx="6315376" cy="132752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Shape 60"/>
          <p:cNvSpPr/>
          <p:nvPr/>
        </p:nvSpPr>
        <p:spPr>
          <a:xfrm>
            <a:off x="952498" y="2389379"/>
            <a:ext cx="11099805" cy="45345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endParaRPr dirty="0">
              <a:solidFill>
                <a:srgbClr val="00245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1778000" lvl="0" indent="-1778000" algn="l">
              <a:buClr>
                <a:srgbClr val="002452"/>
              </a:buClr>
              <a:buSzPct val="75000"/>
              <a:buFont typeface="Georgia"/>
              <a:buChar char="•"/>
              <a:defRPr sz="1800"/>
            </a:pPr>
            <a:r>
              <a:rPr lang="en-US" sz="3600" dirty="0" smtClean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Go to the ID Center</a:t>
            </a:r>
            <a:endParaRPr dirty="0">
              <a:solidFill>
                <a:srgbClr val="00245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algn="l">
              <a:defRPr sz="1800"/>
            </a:pPr>
            <a:endParaRPr dirty="0">
              <a:solidFill>
                <a:srgbClr val="00245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1778000" lvl="0" indent="-1778000" algn="l">
              <a:buClr>
                <a:srgbClr val="002452"/>
              </a:buClr>
              <a:buSzPct val="75000"/>
              <a:buFont typeface="Georgia"/>
              <a:buChar char="•"/>
              <a:defRPr sz="1800"/>
            </a:pPr>
            <a:r>
              <a:rPr lang="en-US" sz="3600" dirty="0" smtClean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Fill out the request form</a:t>
            </a:r>
            <a:endParaRPr dirty="0">
              <a:solidFill>
                <a:srgbClr val="00245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algn="l">
              <a:defRPr sz="1800"/>
            </a:pPr>
            <a:endParaRPr dirty="0">
              <a:solidFill>
                <a:srgbClr val="00245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1778000" lvl="0" indent="-1778000" algn="l">
              <a:buClr>
                <a:srgbClr val="002452"/>
              </a:buClr>
              <a:buSzPct val="75000"/>
              <a:buFont typeface="Georgia"/>
              <a:buChar char="•"/>
              <a:defRPr sz="1800"/>
            </a:pPr>
            <a:r>
              <a:rPr lang="en-US" sz="3600" dirty="0" smtClean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The cost for the meal plan will be charged to your Bursar account </a:t>
            </a:r>
          </a:p>
          <a:p>
            <a:pPr marL="1778000" lvl="0" indent="-1778000" algn="l">
              <a:buClr>
                <a:srgbClr val="002452"/>
              </a:buClr>
              <a:buSzPct val="75000"/>
              <a:buFont typeface="Georgia"/>
              <a:buChar char="•"/>
              <a:defRPr sz="1800"/>
            </a:pPr>
            <a:endParaRPr lang="en-US" dirty="0">
              <a:solidFill>
                <a:srgbClr val="00245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1778000" lvl="0" indent="-1778000" algn="l">
              <a:buClr>
                <a:srgbClr val="002452"/>
              </a:buClr>
              <a:buSzPct val="75000"/>
              <a:buFont typeface="Georgia"/>
              <a:buChar char="•"/>
              <a:defRPr sz="1800"/>
            </a:pPr>
            <a:r>
              <a:rPr lang="en-US" sz="3600" b="1" dirty="0" smtClean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Once you buy it, there’s no refunds</a:t>
            </a:r>
            <a:endParaRPr lang="en-US" b="1" dirty="0">
              <a:solidFill>
                <a:srgbClr val="00245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algn="l">
              <a:buClr>
                <a:srgbClr val="002452"/>
              </a:buClr>
              <a:buSzPct val="75000"/>
              <a:defRPr sz="1800"/>
            </a:pPr>
            <a:r>
              <a:rPr lang="en-US" sz="3600" dirty="0" smtClean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DE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xfrm>
            <a:off x="952500" y="241298"/>
            <a:ext cx="11099800" cy="1128753"/>
          </a:xfrm>
          <a:prstGeom prst="rect">
            <a:avLst/>
          </a:prstGeom>
          <a:solidFill>
            <a:srgbClr val="002452"/>
          </a:solidFill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>
              <a:defRPr sz="4000">
                <a:solidFill>
                  <a:srgbClr val="FFFFFF"/>
                </a:solidFill>
                <a:latin typeface="Georgia Bold"/>
                <a:ea typeface="Georgia Bold"/>
                <a:cs typeface="Georgia Bold"/>
                <a:sym typeface="Georgia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endParaRPr sz="4000" dirty="0">
              <a:solidFill>
                <a:srgbClr val="FFFFFF"/>
              </a:solidFill>
            </a:endParaRPr>
          </a:p>
        </p:txBody>
      </p:sp>
      <p:pic>
        <p:nvPicPr>
          <p:cNvPr id="59" name="image1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44712" y="8014243"/>
            <a:ext cx="6315376" cy="132752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Shape 60"/>
          <p:cNvSpPr/>
          <p:nvPr/>
        </p:nvSpPr>
        <p:spPr>
          <a:xfrm>
            <a:off x="952498" y="4236039"/>
            <a:ext cx="11099805" cy="841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1800"/>
            </a:pPr>
            <a:r>
              <a:rPr lang="en-US" sz="4800" dirty="0" smtClean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Any Questions? </a:t>
            </a:r>
            <a:endParaRPr sz="4800" dirty="0">
              <a:solidFill>
                <a:srgbClr val="00245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71852952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DE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xfrm>
            <a:off x="952500" y="410631"/>
            <a:ext cx="11099800" cy="1327521"/>
          </a:xfrm>
          <a:prstGeom prst="rect">
            <a:avLst/>
          </a:prstGeom>
          <a:solidFill>
            <a:srgbClr val="002452"/>
          </a:solidFill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>
              <a:defRPr sz="4000">
                <a:solidFill>
                  <a:srgbClr val="FFFFFF"/>
                </a:solidFill>
                <a:latin typeface="Georgia Bold"/>
                <a:ea typeface="Georgia Bold"/>
                <a:cs typeface="Georgia Bold"/>
                <a:sym typeface="Georgia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000" dirty="0" smtClean="0">
                <a:solidFill>
                  <a:srgbClr val="FFFFFF"/>
                </a:solidFill>
              </a:rPr>
              <a:t>What is Pak Mail? </a:t>
            </a:r>
            <a:endParaRPr sz="4000" dirty="0">
              <a:solidFill>
                <a:srgbClr val="FFFFFF"/>
              </a:solidFill>
            </a:endParaRPr>
          </a:p>
        </p:txBody>
      </p:sp>
      <p:pic>
        <p:nvPicPr>
          <p:cNvPr id="37" name="image1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79514" y="8132777"/>
            <a:ext cx="6315374" cy="1327520"/>
          </a:xfrm>
          <a:prstGeom prst="rect">
            <a:avLst/>
          </a:prstGeom>
          <a:ln w="12700">
            <a:miter lim="400000"/>
          </a:ln>
        </p:spPr>
      </p:pic>
      <p:sp>
        <p:nvSpPr>
          <p:cNvPr id="38" name="Shape 38"/>
          <p:cNvSpPr/>
          <p:nvPr/>
        </p:nvSpPr>
        <p:spPr>
          <a:xfrm>
            <a:off x="658514" y="2776225"/>
            <a:ext cx="11687772" cy="42011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1585931" lvl="0" indent="-1585931" algn="l">
              <a:lnSpc>
                <a:spcPct val="200000"/>
              </a:lnSpc>
              <a:buClr>
                <a:srgbClr val="002452"/>
              </a:buClr>
              <a:buSzPct val="75000"/>
              <a:buFont typeface="Georgia"/>
              <a:buChar char="•"/>
              <a:defRPr sz="1800"/>
            </a:pPr>
            <a:r>
              <a:rPr lang="en-US" sz="3400" dirty="0" smtClean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Pak Mail works as the post office and shipping provider on campus. </a:t>
            </a:r>
          </a:p>
          <a:p>
            <a:pPr marL="1585931" lvl="0" indent="-1585931" algn="l">
              <a:lnSpc>
                <a:spcPct val="200000"/>
              </a:lnSpc>
              <a:buClr>
                <a:srgbClr val="002452"/>
              </a:buClr>
              <a:buSzPct val="75000"/>
              <a:buFont typeface="Georgia"/>
              <a:buChar char="•"/>
              <a:defRPr sz="1800"/>
            </a:pPr>
            <a:r>
              <a:rPr lang="en-US" sz="3400" dirty="0" smtClean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You can ship packages, buy stamps, and mail letters.</a:t>
            </a:r>
          </a:p>
          <a:p>
            <a:pPr marL="1585931" lvl="0" indent="-1585931" algn="l">
              <a:lnSpc>
                <a:spcPct val="200000"/>
              </a:lnSpc>
              <a:buClr>
                <a:srgbClr val="002452"/>
              </a:buClr>
              <a:buSzPct val="75000"/>
              <a:buFont typeface="Georgia"/>
              <a:buChar char="•"/>
              <a:defRPr sz="1800"/>
            </a:pPr>
            <a:r>
              <a:rPr lang="en-US" sz="3400" dirty="0" smtClean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They also do money orders. </a:t>
            </a:r>
            <a:endParaRPr sz="3400" dirty="0">
              <a:solidFill>
                <a:srgbClr val="00245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DE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/>
          </p:cNvSpPr>
          <p:nvPr>
            <p:ph type="title"/>
          </p:nvPr>
        </p:nvSpPr>
        <p:spPr>
          <a:xfrm>
            <a:off x="952500" y="410631"/>
            <a:ext cx="11099800" cy="1327521"/>
          </a:xfrm>
          <a:prstGeom prst="rect">
            <a:avLst/>
          </a:prstGeom>
          <a:solidFill>
            <a:srgbClr val="002452"/>
          </a:solidFill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>
              <a:defRPr sz="4000">
                <a:solidFill>
                  <a:srgbClr val="FFFFFF"/>
                </a:solidFill>
                <a:latin typeface="Georgia Bold"/>
                <a:ea typeface="Georgia Bold"/>
                <a:cs typeface="Georgia Bold"/>
                <a:sym typeface="Georgia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000" dirty="0" smtClean="0">
                <a:solidFill>
                  <a:srgbClr val="FFFFFF"/>
                </a:solidFill>
              </a:rPr>
              <a:t>Where do you live? </a:t>
            </a:r>
            <a:endParaRPr sz="4000" dirty="0">
              <a:solidFill>
                <a:srgbClr val="FFFFFF"/>
              </a:solidFill>
            </a:endParaRPr>
          </a:p>
        </p:txBody>
      </p:sp>
      <p:sp>
        <p:nvSpPr>
          <p:cNvPr id="5" name="Shape 38"/>
          <p:cNvSpPr/>
          <p:nvPr/>
        </p:nvSpPr>
        <p:spPr>
          <a:xfrm>
            <a:off x="658514" y="2209405"/>
            <a:ext cx="11687772" cy="53347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1585931" lvl="0" indent="-1585931" algn="l">
              <a:buClr>
                <a:srgbClr val="002452"/>
              </a:buClr>
              <a:buSzPct val="75000"/>
              <a:buFont typeface="Georgia"/>
              <a:buChar char="•"/>
              <a:defRPr sz="1800"/>
            </a:pPr>
            <a:r>
              <a:rPr lang="en-US" sz="3400" dirty="0" smtClean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If you live on campus, you can get a mailbox through Pak Mail, or you can use the IEP’s </a:t>
            </a:r>
            <a:r>
              <a:rPr lang="en-US" sz="3400" dirty="0" smtClean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post office box </a:t>
            </a:r>
            <a:r>
              <a:rPr lang="en-US" sz="3400" dirty="0" smtClean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for letter/packages. </a:t>
            </a:r>
            <a:endParaRPr lang="en-US" sz="3400" dirty="0" smtClean="0">
              <a:solidFill>
                <a:srgbClr val="00245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1585931" lvl="0" indent="-1585931" algn="l">
              <a:buClr>
                <a:srgbClr val="002452"/>
              </a:buClr>
              <a:buSzPct val="75000"/>
              <a:buFont typeface="Georgia"/>
              <a:buChar char="•"/>
              <a:defRPr sz="1800"/>
            </a:pPr>
            <a:endParaRPr lang="en-US" sz="3400" dirty="0" smtClean="0">
              <a:solidFill>
                <a:srgbClr val="00245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1585931" lvl="0" indent="-1585931" algn="l">
              <a:buClr>
                <a:srgbClr val="002452"/>
              </a:buClr>
              <a:buSzPct val="75000"/>
              <a:buFont typeface="Georgia"/>
              <a:buChar char="•"/>
              <a:defRPr sz="1800"/>
            </a:pPr>
            <a:r>
              <a:rPr lang="en-US" sz="3400" dirty="0" smtClean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IEP’s Address: </a:t>
            </a:r>
            <a:endParaRPr lang="en-US" sz="3400" dirty="0" smtClean="0">
              <a:solidFill>
                <a:srgbClr val="00245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algn="l">
              <a:buClr>
                <a:srgbClr val="002452"/>
              </a:buClr>
              <a:buSzPct val="75000"/>
              <a:defRPr sz="1800"/>
            </a:pPr>
            <a:r>
              <a:rPr lang="en-US" sz="3400" dirty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	</a:t>
            </a:r>
            <a:r>
              <a:rPr lang="en-US" sz="3400" dirty="0" smtClean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						Kate Batson</a:t>
            </a:r>
          </a:p>
          <a:p>
            <a:pPr lvl="0" algn="l">
              <a:buClr>
                <a:srgbClr val="002452"/>
              </a:buClr>
              <a:buSzPct val="75000"/>
              <a:defRPr sz="1800"/>
            </a:pPr>
            <a:r>
              <a:rPr lang="en-US" sz="3400" dirty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	</a:t>
            </a:r>
            <a:r>
              <a:rPr lang="en-US" sz="3400" dirty="0" smtClean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						Attn: *Your name here*</a:t>
            </a:r>
          </a:p>
          <a:p>
            <a:pPr lvl="0" algn="l">
              <a:buClr>
                <a:srgbClr val="002452"/>
              </a:buClr>
              <a:buSzPct val="75000"/>
              <a:defRPr sz="1800"/>
            </a:pPr>
            <a:r>
              <a:rPr lang="en-US" sz="3400" dirty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	</a:t>
            </a:r>
            <a:r>
              <a:rPr lang="en-US" sz="3400" dirty="0" smtClean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						P.O. Box 350</a:t>
            </a:r>
          </a:p>
          <a:p>
            <a:pPr lvl="0" algn="l">
              <a:buClr>
                <a:srgbClr val="002452"/>
              </a:buClr>
              <a:buSzPct val="75000"/>
              <a:defRPr sz="1800"/>
            </a:pPr>
            <a:r>
              <a:rPr lang="en-US" sz="3400" dirty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	</a:t>
            </a:r>
            <a:r>
              <a:rPr lang="en-US" sz="3400" dirty="0" smtClean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						Oxford, MS 38655</a:t>
            </a:r>
          </a:p>
          <a:p>
            <a:pPr lvl="0" algn="l">
              <a:buClr>
                <a:srgbClr val="002452"/>
              </a:buClr>
              <a:buSzPct val="75000"/>
              <a:defRPr sz="1800"/>
            </a:pPr>
            <a:r>
              <a:rPr lang="en-US" sz="3400" dirty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	</a:t>
            </a:r>
            <a:r>
              <a:rPr lang="en-US" sz="3400" dirty="0" smtClean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				</a:t>
            </a:r>
            <a:r>
              <a:rPr lang="en-US" sz="3400" smtClean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		USA</a:t>
            </a:r>
            <a:endParaRPr lang="en-US" sz="3400" dirty="0" smtClean="0">
              <a:solidFill>
                <a:srgbClr val="00245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DE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xfrm>
            <a:off x="952500" y="410631"/>
            <a:ext cx="11099800" cy="1327521"/>
          </a:xfrm>
          <a:prstGeom prst="rect">
            <a:avLst/>
          </a:prstGeom>
          <a:solidFill>
            <a:srgbClr val="002452"/>
          </a:solidFill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>
              <a:defRPr sz="4000">
                <a:solidFill>
                  <a:srgbClr val="FFFFFF"/>
                </a:solidFill>
                <a:latin typeface="Georgia Bold"/>
                <a:ea typeface="Georgia Bold"/>
                <a:cs typeface="Georgia Bold"/>
                <a:sym typeface="Georgia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000" dirty="0" smtClean="0">
                <a:solidFill>
                  <a:srgbClr val="FFFFFF"/>
                </a:solidFill>
              </a:rPr>
              <a:t>How do I get a mailbox? </a:t>
            </a:r>
            <a:endParaRPr sz="4000" dirty="0">
              <a:solidFill>
                <a:srgbClr val="FFFFFF"/>
              </a:solidFill>
            </a:endParaRPr>
          </a:p>
        </p:txBody>
      </p:sp>
      <p:pic>
        <p:nvPicPr>
          <p:cNvPr id="47" name="image1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44712" y="8149710"/>
            <a:ext cx="6315376" cy="1327520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Shape 48"/>
          <p:cNvSpPr/>
          <p:nvPr/>
        </p:nvSpPr>
        <p:spPr>
          <a:xfrm>
            <a:off x="377328" y="3677146"/>
            <a:ext cx="12250143" cy="26879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514350" lvl="0" indent="-514350" algn="l">
              <a:buAutoNum type="arabicPeriod"/>
              <a:defRPr sz="1800"/>
            </a:pPr>
            <a:r>
              <a:rPr lang="en-US" sz="2800" dirty="0" smtClean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Go </a:t>
            </a:r>
            <a:r>
              <a:rPr lang="en-US" sz="2800" dirty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to: </a:t>
            </a:r>
            <a:r>
              <a:rPr lang="en-US" sz="2800" dirty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http://www.pakmailolemiss.com/mailbox-</a:t>
            </a:r>
            <a:r>
              <a:rPr lang="en-US" sz="2800" dirty="0" smtClean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rental.php</a:t>
            </a:r>
            <a:endParaRPr lang="en-US" sz="2800" dirty="0" smtClean="0">
              <a:solidFill>
                <a:srgbClr val="00245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14350" lvl="0" indent="-514350" algn="l">
              <a:buAutoNum type="arabicPeriod"/>
              <a:defRPr sz="1800"/>
            </a:pPr>
            <a:endParaRPr lang="en-US" sz="2800" dirty="0" smtClean="0">
              <a:solidFill>
                <a:srgbClr val="00245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14350" lvl="0" indent="-514350" algn="l">
              <a:buAutoNum type="arabicPeriod"/>
              <a:defRPr sz="1800"/>
            </a:pPr>
            <a:r>
              <a:rPr lang="en-US" sz="2800" dirty="0" smtClean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Fill out the form.  A small mailbox is $95 </a:t>
            </a:r>
          </a:p>
          <a:p>
            <a:pPr marL="514350" lvl="0" indent="-514350" algn="l">
              <a:buAutoNum type="arabicPeriod"/>
              <a:defRPr sz="1800"/>
            </a:pPr>
            <a:endParaRPr lang="en-US" sz="2800" dirty="0">
              <a:solidFill>
                <a:srgbClr val="00245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14350" lvl="0" indent="-514350" algn="l">
              <a:buAutoNum type="arabicPeriod"/>
              <a:defRPr sz="1800"/>
            </a:pPr>
            <a:r>
              <a:rPr lang="en-US" sz="2800" dirty="0" smtClean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It’s that easy!</a:t>
            </a:r>
          </a:p>
          <a:p>
            <a:pPr marL="514350" lvl="0" indent="-514350" algn="l">
              <a:buAutoNum type="arabicPeriod"/>
              <a:defRPr sz="1800"/>
            </a:pPr>
            <a:endParaRPr sz="2800" dirty="0">
              <a:solidFill>
                <a:srgbClr val="00245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DE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xfrm>
            <a:off x="952500" y="241299"/>
            <a:ext cx="11099800" cy="1327521"/>
          </a:xfrm>
          <a:prstGeom prst="rect">
            <a:avLst/>
          </a:prstGeom>
          <a:solidFill>
            <a:srgbClr val="002452"/>
          </a:solidFill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>
              <a:defRPr sz="4000">
                <a:solidFill>
                  <a:srgbClr val="FFFFFF"/>
                </a:solidFill>
                <a:latin typeface="Georgia Bold"/>
                <a:ea typeface="Georgia Bold"/>
                <a:cs typeface="Georgia Bold"/>
                <a:sym typeface="Georgia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000" dirty="0" smtClean="0">
                <a:solidFill>
                  <a:srgbClr val="FFFFFF"/>
                </a:solidFill>
              </a:rPr>
              <a:t>Meal Plans</a:t>
            </a:r>
            <a:endParaRPr sz="4000" dirty="0">
              <a:solidFill>
                <a:srgbClr val="FFFFFF"/>
              </a:solidFill>
            </a:endParaRPr>
          </a:p>
        </p:txBody>
      </p:sp>
      <p:pic>
        <p:nvPicPr>
          <p:cNvPr id="55" name="image1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79514" y="8132777"/>
            <a:ext cx="6315374" cy="132752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41"/>
          <p:cNvSpPr/>
          <p:nvPr/>
        </p:nvSpPr>
        <p:spPr>
          <a:xfrm>
            <a:off x="444762" y="1787613"/>
            <a:ext cx="12115276" cy="58734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1778000" lvl="0" indent="-1778000" algn="l">
              <a:lnSpc>
                <a:spcPct val="150000"/>
              </a:lnSpc>
              <a:buClr>
                <a:srgbClr val="002452"/>
              </a:buClr>
              <a:buSzPct val="75000"/>
              <a:buFont typeface="Georgia"/>
              <a:buChar char="•"/>
              <a:defRPr sz="1800"/>
            </a:pPr>
            <a:r>
              <a:rPr lang="en-US" sz="3600" dirty="0" smtClean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Meal Plans are optional for students on and off campus. </a:t>
            </a:r>
            <a:endParaRPr dirty="0">
              <a:solidFill>
                <a:srgbClr val="00245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1778000" lvl="0" indent="-1778000" algn="l">
              <a:lnSpc>
                <a:spcPct val="150000"/>
              </a:lnSpc>
              <a:buClr>
                <a:srgbClr val="002452"/>
              </a:buClr>
              <a:buSzPct val="75000"/>
              <a:buFont typeface="Georgia"/>
              <a:buChar char="•"/>
              <a:defRPr sz="1800"/>
            </a:pPr>
            <a:r>
              <a:rPr lang="en-US" sz="3600" dirty="0" smtClean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There are some choices: </a:t>
            </a:r>
          </a:p>
          <a:p>
            <a:pPr lvl="0" algn="l">
              <a:lnSpc>
                <a:spcPct val="150000"/>
              </a:lnSpc>
              <a:buClr>
                <a:srgbClr val="002452"/>
              </a:buClr>
              <a:buSzPct val="75000"/>
              <a:defRPr sz="1800"/>
            </a:pPr>
            <a:r>
              <a:rPr lang="en-US" dirty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	</a:t>
            </a:r>
            <a:r>
              <a:rPr lang="en-US" dirty="0" smtClean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			</a:t>
            </a:r>
            <a:r>
              <a:rPr lang="en-US" sz="3600" dirty="0" smtClean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1. 5-Day Plus 1 for $575 </a:t>
            </a:r>
          </a:p>
          <a:p>
            <a:pPr lvl="0" algn="l">
              <a:lnSpc>
                <a:spcPct val="150000"/>
              </a:lnSpc>
              <a:buClr>
                <a:srgbClr val="002452"/>
              </a:buClr>
              <a:buSzPct val="75000"/>
              <a:defRPr sz="1800"/>
            </a:pPr>
            <a:r>
              <a:rPr lang="en-US" dirty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	</a:t>
            </a:r>
            <a:r>
              <a:rPr lang="en-US" dirty="0" smtClean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			</a:t>
            </a:r>
            <a:r>
              <a:rPr lang="en-US" sz="3600" dirty="0" smtClean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2. Rebel 50 for $449 </a:t>
            </a:r>
          </a:p>
          <a:p>
            <a:pPr lvl="0" algn="l">
              <a:lnSpc>
                <a:spcPct val="150000"/>
              </a:lnSpc>
              <a:buClr>
                <a:srgbClr val="002452"/>
              </a:buClr>
              <a:buSzPct val="75000"/>
              <a:defRPr sz="1800"/>
            </a:pPr>
            <a:r>
              <a:rPr lang="en-US" dirty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	</a:t>
            </a:r>
            <a:r>
              <a:rPr lang="en-US" dirty="0" smtClean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			</a:t>
            </a:r>
            <a:r>
              <a:rPr lang="en-US" sz="3600" dirty="0" smtClean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3. Rebel Unlimited Plus 1 for $1,850 </a:t>
            </a:r>
          </a:p>
          <a:p>
            <a:pPr lvl="0" algn="l">
              <a:lnSpc>
                <a:spcPct val="150000"/>
              </a:lnSpc>
              <a:buClr>
                <a:srgbClr val="002452"/>
              </a:buClr>
              <a:buSzPct val="75000"/>
              <a:defRPr sz="1800"/>
            </a:pPr>
            <a:r>
              <a:rPr lang="en-US" dirty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	</a:t>
            </a:r>
            <a:r>
              <a:rPr lang="en-US" dirty="0" smtClean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			</a:t>
            </a:r>
            <a:r>
              <a:rPr lang="en-US" sz="3600" dirty="0" smtClean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4. Rebel 50 Plus 1 for $1,425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DE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xfrm>
            <a:off x="952500" y="241299"/>
            <a:ext cx="11099800" cy="1327521"/>
          </a:xfrm>
          <a:prstGeom prst="rect">
            <a:avLst/>
          </a:prstGeom>
          <a:solidFill>
            <a:srgbClr val="002452"/>
          </a:solidFill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>
              <a:defRPr sz="4000">
                <a:solidFill>
                  <a:srgbClr val="FFFFFF"/>
                </a:solidFill>
                <a:latin typeface="Georgia Bold"/>
                <a:ea typeface="Georgia Bold"/>
                <a:cs typeface="Georgia Bold"/>
                <a:sym typeface="Georgia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000" dirty="0" smtClean="0">
                <a:solidFill>
                  <a:srgbClr val="FFFFFF"/>
                </a:solidFill>
              </a:rPr>
              <a:t>5-Day Plus 1</a:t>
            </a:r>
            <a:endParaRPr sz="4000" dirty="0">
              <a:solidFill>
                <a:srgbClr val="FFFFFF"/>
              </a:solidFill>
            </a:endParaRPr>
          </a:p>
        </p:txBody>
      </p:sp>
      <p:pic>
        <p:nvPicPr>
          <p:cNvPr id="55" name="image1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79514" y="8132777"/>
            <a:ext cx="6315374" cy="132752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41"/>
          <p:cNvSpPr/>
          <p:nvPr/>
        </p:nvSpPr>
        <p:spPr>
          <a:xfrm>
            <a:off x="444762" y="4059549"/>
            <a:ext cx="12115276" cy="28418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1778000" indent="-1778000" algn="l">
              <a:lnSpc>
                <a:spcPct val="150000"/>
              </a:lnSpc>
              <a:buClr>
                <a:srgbClr val="002452"/>
              </a:buClr>
              <a:buSzPct val="75000"/>
              <a:buFont typeface="Georgia"/>
              <a:buChar char="•"/>
              <a:defRPr sz="1800"/>
            </a:pPr>
            <a:r>
              <a:rPr lang="en-US" sz="2400" dirty="0" smtClean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Can eat at Rebel Market, Marketplace at RC, or the Grill at 1810 once per day Monday-Friday</a:t>
            </a:r>
          </a:p>
          <a:p>
            <a:pPr marL="1778000" indent="-1778000" algn="l">
              <a:lnSpc>
                <a:spcPct val="150000"/>
              </a:lnSpc>
              <a:buClr>
                <a:srgbClr val="002452"/>
              </a:buClr>
              <a:buSzPct val="75000"/>
              <a:buFont typeface="Georgia"/>
              <a:buChar char="•"/>
              <a:defRPr sz="1800"/>
            </a:pPr>
            <a:r>
              <a:rPr lang="en-US" sz="2400" dirty="0" smtClean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Or can eat at any other Ole Miss Dining Location once per day Monday-Friday with the total value used not going over $7.50</a:t>
            </a:r>
          </a:p>
          <a:p>
            <a:pPr marL="1778000" indent="-1778000" algn="l">
              <a:lnSpc>
                <a:spcPct val="150000"/>
              </a:lnSpc>
              <a:buClr>
                <a:srgbClr val="002452"/>
              </a:buClr>
              <a:buSzPct val="75000"/>
              <a:buFont typeface="Georgia"/>
              <a:buChar char="•"/>
              <a:defRPr sz="1800"/>
            </a:pPr>
            <a:r>
              <a:rPr lang="en-US" sz="2400" dirty="0" smtClean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Good for students living off campus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2131205"/>
            <a:ext cx="20320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93571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DE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xfrm>
            <a:off x="952500" y="241299"/>
            <a:ext cx="11099800" cy="1327521"/>
          </a:xfrm>
          <a:prstGeom prst="rect">
            <a:avLst/>
          </a:prstGeom>
          <a:solidFill>
            <a:srgbClr val="002452"/>
          </a:solidFill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>
              <a:defRPr sz="4000">
                <a:solidFill>
                  <a:srgbClr val="FFFFFF"/>
                </a:solidFill>
                <a:latin typeface="Georgia Bold"/>
                <a:ea typeface="Georgia Bold"/>
                <a:cs typeface="Georgia Bold"/>
                <a:sym typeface="Georgia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000" dirty="0" smtClean="0">
                <a:solidFill>
                  <a:srgbClr val="FFFFFF"/>
                </a:solidFill>
              </a:rPr>
              <a:t>Rebel 50</a:t>
            </a:r>
            <a:endParaRPr sz="4000" dirty="0">
              <a:solidFill>
                <a:srgbClr val="FFFFFF"/>
              </a:solidFill>
            </a:endParaRPr>
          </a:p>
        </p:txBody>
      </p:sp>
      <p:pic>
        <p:nvPicPr>
          <p:cNvPr id="55" name="image1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79514" y="8132777"/>
            <a:ext cx="6315374" cy="132752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41"/>
          <p:cNvSpPr/>
          <p:nvPr/>
        </p:nvSpPr>
        <p:spPr>
          <a:xfrm>
            <a:off x="558332" y="4141537"/>
            <a:ext cx="12115276" cy="28418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1778000" indent="-1778000" algn="l">
              <a:lnSpc>
                <a:spcPct val="150000"/>
              </a:lnSpc>
              <a:buClr>
                <a:srgbClr val="002452"/>
              </a:buClr>
              <a:buSzPct val="75000"/>
              <a:buFont typeface="Georgia"/>
              <a:buChar char="•"/>
              <a:defRPr sz="1800"/>
            </a:pPr>
            <a:r>
              <a:rPr lang="en-US" sz="2400" dirty="0" smtClean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50 entries per semester to the Rebel Market, the Marketplace at the RC, or the Grill at 1810. </a:t>
            </a:r>
          </a:p>
          <a:p>
            <a:pPr marL="1778000" indent="-1778000" algn="l">
              <a:lnSpc>
                <a:spcPct val="150000"/>
              </a:lnSpc>
              <a:buClr>
                <a:srgbClr val="002452"/>
              </a:buClr>
              <a:buSzPct val="75000"/>
              <a:buFont typeface="Georgia"/>
              <a:buChar char="•"/>
              <a:defRPr sz="1800"/>
            </a:pPr>
            <a:r>
              <a:rPr lang="en-US" sz="2400" dirty="0" smtClean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Can use 1 entry at the Union Food Court for $7.50 worth of food and drink purchase.</a:t>
            </a:r>
          </a:p>
          <a:p>
            <a:pPr marL="1778000" indent="-1778000" algn="l">
              <a:lnSpc>
                <a:spcPct val="150000"/>
              </a:lnSpc>
              <a:buClr>
                <a:srgbClr val="002452"/>
              </a:buClr>
              <a:buSzPct val="75000"/>
              <a:buFont typeface="Georgia"/>
              <a:buChar char="•"/>
              <a:defRPr sz="1800"/>
            </a:pPr>
            <a:r>
              <a:rPr lang="en-US" sz="2400" dirty="0" smtClean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Good for students living off campus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1982055"/>
            <a:ext cx="20320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27721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DE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xfrm>
            <a:off x="952500" y="241299"/>
            <a:ext cx="11099800" cy="1327521"/>
          </a:xfrm>
          <a:prstGeom prst="rect">
            <a:avLst/>
          </a:prstGeom>
          <a:solidFill>
            <a:srgbClr val="002452"/>
          </a:solidFill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>
              <a:defRPr sz="4000">
                <a:solidFill>
                  <a:srgbClr val="FFFFFF"/>
                </a:solidFill>
                <a:latin typeface="Georgia Bold"/>
                <a:ea typeface="Georgia Bold"/>
                <a:cs typeface="Georgia Bold"/>
                <a:sym typeface="Georgia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000" dirty="0" smtClean="0">
                <a:solidFill>
                  <a:srgbClr val="FFFFFF"/>
                </a:solidFill>
              </a:rPr>
              <a:t>Rebel Unlimited Plus 1</a:t>
            </a:r>
            <a:endParaRPr sz="4000" dirty="0">
              <a:solidFill>
                <a:srgbClr val="FFFFFF"/>
              </a:solidFill>
            </a:endParaRPr>
          </a:p>
        </p:txBody>
      </p:sp>
      <p:pic>
        <p:nvPicPr>
          <p:cNvPr id="55" name="image1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79514" y="8132777"/>
            <a:ext cx="6315374" cy="132752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41"/>
          <p:cNvSpPr/>
          <p:nvPr/>
        </p:nvSpPr>
        <p:spPr>
          <a:xfrm>
            <a:off x="558332" y="4141537"/>
            <a:ext cx="12115276" cy="28418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1778000" indent="-1778000" algn="l">
              <a:lnSpc>
                <a:spcPct val="150000"/>
              </a:lnSpc>
              <a:buClr>
                <a:srgbClr val="002452"/>
              </a:buClr>
              <a:buSzPct val="75000"/>
              <a:buFont typeface="Georgia"/>
              <a:buChar char="•"/>
              <a:defRPr sz="1800"/>
            </a:pPr>
            <a:r>
              <a:rPr lang="en-US" sz="2400" dirty="0" smtClean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Unlimited personal entries per day to the Rebel Market, the Marketplace at the RC, or the Grill at 1810. </a:t>
            </a:r>
          </a:p>
          <a:p>
            <a:pPr marL="1778000" indent="-1778000" algn="l">
              <a:lnSpc>
                <a:spcPct val="150000"/>
              </a:lnSpc>
              <a:buClr>
                <a:srgbClr val="002452"/>
              </a:buClr>
              <a:buSzPct val="75000"/>
              <a:buFont typeface="Georgia"/>
              <a:buChar char="•"/>
              <a:defRPr sz="1800"/>
            </a:pPr>
            <a:r>
              <a:rPr lang="en-US" sz="2400" dirty="0" smtClean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Can use 1 entry at the Union Food Court for $7.50 worth of food and drink purchase.</a:t>
            </a:r>
          </a:p>
          <a:p>
            <a:pPr marL="1778000" indent="-1778000" algn="l">
              <a:lnSpc>
                <a:spcPct val="150000"/>
              </a:lnSpc>
              <a:buClr>
                <a:srgbClr val="002452"/>
              </a:buClr>
              <a:buSzPct val="75000"/>
              <a:buFont typeface="Georgia"/>
              <a:buChar char="•"/>
              <a:defRPr sz="1800"/>
            </a:pPr>
            <a:r>
              <a:rPr lang="en-US" sz="2400" dirty="0" smtClean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Good for students living on campus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2109537"/>
            <a:ext cx="20320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78005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DE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xfrm>
            <a:off x="952500" y="241299"/>
            <a:ext cx="11099800" cy="1327521"/>
          </a:xfrm>
          <a:prstGeom prst="rect">
            <a:avLst/>
          </a:prstGeom>
          <a:solidFill>
            <a:srgbClr val="002452"/>
          </a:solidFill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>
              <a:defRPr sz="4000">
                <a:solidFill>
                  <a:srgbClr val="FFFFFF"/>
                </a:solidFill>
                <a:latin typeface="Georgia Bold"/>
                <a:ea typeface="Georgia Bold"/>
                <a:cs typeface="Georgia Bold"/>
                <a:sym typeface="Georgia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000" dirty="0" smtClean="0">
                <a:solidFill>
                  <a:srgbClr val="FFFFFF"/>
                </a:solidFill>
              </a:rPr>
              <a:t>Rebel 50 Plus 1</a:t>
            </a:r>
            <a:endParaRPr sz="4000" dirty="0">
              <a:solidFill>
                <a:srgbClr val="FFFFFF"/>
              </a:solidFill>
            </a:endParaRPr>
          </a:p>
        </p:txBody>
      </p:sp>
      <p:pic>
        <p:nvPicPr>
          <p:cNvPr id="55" name="image1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79514" y="8132777"/>
            <a:ext cx="6315374" cy="132752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41"/>
          <p:cNvSpPr/>
          <p:nvPr/>
        </p:nvSpPr>
        <p:spPr>
          <a:xfrm>
            <a:off x="558332" y="3819756"/>
            <a:ext cx="12115276" cy="3949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1778000" indent="-1778000" algn="l">
              <a:lnSpc>
                <a:spcPct val="150000"/>
              </a:lnSpc>
              <a:buClr>
                <a:srgbClr val="002452"/>
              </a:buClr>
              <a:buSzPct val="75000"/>
              <a:buFont typeface="Georgia"/>
              <a:buChar char="•"/>
              <a:defRPr sz="1800"/>
            </a:pPr>
            <a:r>
              <a:rPr lang="en-US" sz="2400" dirty="0" smtClean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50 entries per semester to the Rebel Market, the Marketplace at the RC, or the Grill at 1810. </a:t>
            </a:r>
          </a:p>
          <a:p>
            <a:pPr marL="1778000" indent="-1778000" algn="l">
              <a:lnSpc>
                <a:spcPct val="150000"/>
              </a:lnSpc>
              <a:buClr>
                <a:srgbClr val="002452"/>
              </a:buClr>
              <a:buSzPct val="75000"/>
              <a:buFont typeface="Georgia"/>
              <a:buChar char="•"/>
              <a:defRPr sz="1800"/>
            </a:pPr>
            <a:r>
              <a:rPr lang="en-US" sz="2400" dirty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In addition, the 50 entries can be used at the Student Union Food Court for a $8.00 equivalence towards prepared food and beverage purchases. </a:t>
            </a:r>
            <a:endParaRPr lang="en-US" sz="2400" dirty="0" smtClean="0">
              <a:solidFill>
                <a:srgbClr val="00245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1778000" indent="-1778000" algn="l">
              <a:lnSpc>
                <a:spcPct val="150000"/>
              </a:lnSpc>
              <a:buClr>
                <a:srgbClr val="002452"/>
              </a:buClr>
              <a:buSzPct val="75000"/>
              <a:buFont typeface="Georgia"/>
              <a:buChar char="•"/>
              <a:defRPr sz="1800"/>
            </a:pPr>
            <a:r>
              <a:rPr lang="en-US" sz="2400" dirty="0" smtClean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Can use 1 entry per day at the Union Food Court for $8.00 worth of food and drink purchase.</a:t>
            </a:r>
          </a:p>
          <a:p>
            <a:pPr marL="1778000" indent="-1778000" algn="l">
              <a:lnSpc>
                <a:spcPct val="150000"/>
              </a:lnSpc>
              <a:buClr>
                <a:srgbClr val="002452"/>
              </a:buClr>
              <a:buSzPct val="75000"/>
              <a:buFont typeface="Georgia"/>
              <a:buChar char="•"/>
              <a:defRPr sz="1800"/>
            </a:pPr>
            <a:r>
              <a:rPr lang="en-US" sz="2400" dirty="0" smtClean="0">
                <a:solidFill>
                  <a:srgbClr val="002452"/>
                </a:solidFill>
                <a:latin typeface="Georgia"/>
                <a:ea typeface="Georgia"/>
                <a:cs typeface="Georgia"/>
                <a:sym typeface="Georgia"/>
              </a:rPr>
              <a:t>Good for students living on campus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1787756"/>
            <a:ext cx="20320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78005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408</Words>
  <Application>Microsoft Macintosh PowerPoint</Application>
  <PresentationFormat>Custom</PresentationFormat>
  <Paragraphs>55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</vt:lpstr>
      <vt:lpstr>Introduction to Pak Mail  and Meal Plans</vt:lpstr>
      <vt:lpstr>What is Pak Mail? </vt:lpstr>
      <vt:lpstr>Where do you live? </vt:lpstr>
      <vt:lpstr>How do I get a mailbox? </vt:lpstr>
      <vt:lpstr>Meal Plans</vt:lpstr>
      <vt:lpstr>5-Day Plus 1</vt:lpstr>
      <vt:lpstr>Rebel 50</vt:lpstr>
      <vt:lpstr>Rebel Unlimited Plus 1</vt:lpstr>
      <vt:lpstr>Rebel 50 Plus 1</vt:lpstr>
      <vt:lpstr>PowerPoint Presentation</vt:lpstr>
      <vt:lpstr>How do I get a meal plan?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INTENSIVE ENGLISH PROGRAM</dc:title>
  <cp:lastModifiedBy>Instructor</cp:lastModifiedBy>
  <cp:revision>28</cp:revision>
  <dcterms:modified xsi:type="dcterms:W3CDTF">2016-11-18T20:43:45Z</dcterms:modified>
</cp:coreProperties>
</file>